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7"/>
  </p:notesMasterIdLst>
  <p:handoutMasterIdLst>
    <p:handoutMasterId r:id="rId18"/>
  </p:handoutMasterIdLst>
  <p:sldIdLst>
    <p:sldId id="347" r:id="rId5"/>
    <p:sldId id="282" r:id="rId6"/>
    <p:sldId id="283" r:id="rId7"/>
    <p:sldId id="430" r:id="rId8"/>
    <p:sldId id="431" r:id="rId9"/>
    <p:sldId id="432" r:id="rId10"/>
    <p:sldId id="433" r:id="rId11"/>
    <p:sldId id="434" r:id="rId12"/>
    <p:sldId id="435" r:id="rId13"/>
    <p:sldId id="289" r:id="rId14"/>
    <p:sldId id="436" r:id="rId15"/>
    <p:sldId id="40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8">
          <p15:clr>
            <a:srgbClr val="A4A3A4"/>
          </p15:clr>
        </p15:guide>
        <p15:guide id="2" pos="38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226"/>
    <a:srgbClr val="90C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765"/>
    <p:restoredTop sz="94663"/>
  </p:normalViewPr>
  <p:slideViewPr>
    <p:cSldViewPr snapToGrid="0" snapToObjects="1">
      <p:cViewPr varScale="1">
        <p:scale>
          <a:sx n="55" d="100"/>
          <a:sy n="55" d="100"/>
        </p:scale>
        <p:origin x="41" y="336"/>
      </p:cViewPr>
      <p:guideLst>
        <p:guide orient="horz" pos="2108"/>
        <p:guide pos="380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三角形 2"/>
          <p:cNvSpPr/>
          <p:nvPr userDrawn="1"/>
        </p:nvSpPr>
        <p:spPr>
          <a:xfrm rot="5400000">
            <a:off x="61493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3"/>
          <p:cNvSpPr/>
          <p:nvPr userDrawn="1"/>
        </p:nvSpPr>
        <p:spPr>
          <a:xfrm rot="5400000">
            <a:off x="78638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237206" y="1507524"/>
            <a:ext cx="1717589" cy="852617"/>
          </a:xfrm>
          <a:prstGeom prst="rect">
            <a:avLst/>
          </a:prstGeom>
          <a:noFill/>
          <a:ln w="25400">
            <a:solidFill>
              <a:srgbClr val="64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5237206" y="2335426"/>
            <a:ext cx="1717589" cy="85261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564659" y="1291282"/>
            <a:ext cx="1062681" cy="420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 userDrawn="1"/>
        </p:nvSpPr>
        <p:spPr>
          <a:xfrm flipV="1">
            <a:off x="5935362" y="2654358"/>
            <a:ext cx="321276" cy="2147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三角形 2"/>
          <p:cNvSpPr/>
          <p:nvPr userDrawn="1"/>
        </p:nvSpPr>
        <p:spPr>
          <a:xfrm rot="5400000">
            <a:off x="61493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3"/>
          <p:cNvSpPr/>
          <p:nvPr userDrawn="1"/>
        </p:nvSpPr>
        <p:spPr>
          <a:xfrm rot="5400000">
            <a:off x="78638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三角形 2"/>
          <p:cNvSpPr/>
          <p:nvPr userDrawn="1"/>
        </p:nvSpPr>
        <p:spPr>
          <a:xfrm rot="5400000">
            <a:off x="61493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三角形 3"/>
          <p:cNvSpPr/>
          <p:nvPr userDrawn="1"/>
        </p:nvSpPr>
        <p:spPr>
          <a:xfrm rot="5400000">
            <a:off x="786384" y="350266"/>
            <a:ext cx="281432" cy="215900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237206" y="1507524"/>
            <a:ext cx="1717589" cy="852617"/>
          </a:xfrm>
          <a:prstGeom prst="rect">
            <a:avLst/>
          </a:prstGeom>
          <a:noFill/>
          <a:ln w="25400">
            <a:solidFill>
              <a:srgbClr val="64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5237206" y="2335426"/>
            <a:ext cx="1717589" cy="85261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564659" y="1291282"/>
            <a:ext cx="1062681" cy="420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 userDrawn="1"/>
        </p:nvSpPr>
        <p:spPr>
          <a:xfrm flipV="1">
            <a:off x="5935362" y="2654358"/>
            <a:ext cx="321276" cy="2147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 userDrawn="1"/>
        </p:nvCxnSpPr>
        <p:spPr>
          <a:xfrm>
            <a:off x="0" y="872069"/>
            <a:ext cx="12192000" cy="0"/>
          </a:xfrm>
          <a:prstGeom prst="line">
            <a:avLst/>
          </a:prstGeom>
          <a:ln>
            <a:solidFill>
              <a:srgbClr val="64922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237206" y="1507524"/>
            <a:ext cx="1717589" cy="852617"/>
          </a:xfrm>
          <a:prstGeom prst="rect">
            <a:avLst/>
          </a:prstGeom>
          <a:noFill/>
          <a:ln w="25400">
            <a:solidFill>
              <a:srgbClr val="6492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5237206" y="2335426"/>
            <a:ext cx="1717589" cy="85261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564659" y="1291282"/>
            <a:ext cx="1062681" cy="420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三角形 10"/>
          <p:cNvSpPr/>
          <p:nvPr userDrawn="1"/>
        </p:nvSpPr>
        <p:spPr>
          <a:xfrm flipV="1">
            <a:off x="5935362" y="2654358"/>
            <a:ext cx="321276" cy="2147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6150A-D012-CE4B-AB66-EC3A893BC818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FAAFBB-A81F-2540-930F-CAD093E2E2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13.wm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ppt/slides/NUL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8.wmf"/><Relationship Id="rId4" Type="http://schemas.openxmlformats.org/officeDocument/2006/relationships/image" Target="ppt/slides/NULL" TargetMode="External"/><Relationship Id="rId9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ppt/slides/NUL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终止符 6"/>
          <p:cNvSpPr/>
          <p:nvPr/>
        </p:nvSpPr>
        <p:spPr>
          <a:xfrm>
            <a:off x="8709102" y="4245344"/>
            <a:ext cx="2362379" cy="538529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-1" fmla="*/ 2498 w 20623"/>
              <a:gd name="connsiteY0-2" fmla="*/ 0 h 21600"/>
              <a:gd name="connsiteX1-3" fmla="*/ 17148 w 20623"/>
              <a:gd name="connsiteY1-4" fmla="*/ 0 h 21600"/>
              <a:gd name="connsiteX2-5" fmla="*/ 20623 w 20623"/>
              <a:gd name="connsiteY2-6" fmla="*/ 10800 h 21600"/>
              <a:gd name="connsiteX3-7" fmla="*/ 17148 w 20623"/>
              <a:gd name="connsiteY3-8" fmla="*/ 21600 h 21600"/>
              <a:gd name="connsiteX4-9" fmla="*/ 2498 w 20623"/>
              <a:gd name="connsiteY4-10" fmla="*/ 21600 h 21600"/>
              <a:gd name="connsiteX5-11" fmla="*/ 0 w 20623"/>
              <a:gd name="connsiteY5-12" fmla="*/ 11308 h 21600"/>
              <a:gd name="connsiteX6-13" fmla="*/ 2498 w 20623"/>
              <a:gd name="connsiteY6-14" fmla="*/ 0 h 21600"/>
              <a:gd name="connsiteX0-15" fmla="*/ 2498 w 19499"/>
              <a:gd name="connsiteY0-16" fmla="*/ 0 h 21600"/>
              <a:gd name="connsiteX1-17" fmla="*/ 17148 w 19499"/>
              <a:gd name="connsiteY1-18" fmla="*/ 0 h 21600"/>
              <a:gd name="connsiteX2-19" fmla="*/ 19499 w 19499"/>
              <a:gd name="connsiteY2-20" fmla="*/ 11054 h 21600"/>
              <a:gd name="connsiteX3-21" fmla="*/ 17148 w 19499"/>
              <a:gd name="connsiteY3-22" fmla="*/ 21600 h 21600"/>
              <a:gd name="connsiteX4-23" fmla="*/ 2498 w 19499"/>
              <a:gd name="connsiteY4-24" fmla="*/ 21600 h 21600"/>
              <a:gd name="connsiteX5-25" fmla="*/ 0 w 19499"/>
              <a:gd name="connsiteY5-26" fmla="*/ 11308 h 21600"/>
              <a:gd name="connsiteX6-27" fmla="*/ 2498 w 19499"/>
              <a:gd name="connsiteY6-28" fmla="*/ 0 h 21600"/>
              <a:gd name="connsiteX0-29" fmla="*/ 2498 w 19890"/>
              <a:gd name="connsiteY0-30" fmla="*/ 0 h 21600"/>
              <a:gd name="connsiteX1-31" fmla="*/ 17148 w 19890"/>
              <a:gd name="connsiteY1-32" fmla="*/ 0 h 21600"/>
              <a:gd name="connsiteX2-33" fmla="*/ 19890 w 19890"/>
              <a:gd name="connsiteY2-34" fmla="*/ 11054 h 21600"/>
              <a:gd name="connsiteX3-35" fmla="*/ 17148 w 19890"/>
              <a:gd name="connsiteY3-36" fmla="*/ 21600 h 21600"/>
              <a:gd name="connsiteX4-37" fmla="*/ 2498 w 19890"/>
              <a:gd name="connsiteY4-38" fmla="*/ 21600 h 21600"/>
              <a:gd name="connsiteX5-39" fmla="*/ 0 w 19890"/>
              <a:gd name="connsiteY5-40" fmla="*/ 11308 h 21600"/>
              <a:gd name="connsiteX6-41" fmla="*/ 2498 w 19890"/>
              <a:gd name="connsiteY6-42" fmla="*/ 0 h 21600"/>
              <a:gd name="connsiteX0-43" fmla="*/ 2742 w 20134"/>
              <a:gd name="connsiteY0-44" fmla="*/ 0 h 21600"/>
              <a:gd name="connsiteX1-45" fmla="*/ 17392 w 20134"/>
              <a:gd name="connsiteY1-46" fmla="*/ 0 h 21600"/>
              <a:gd name="connsiteX2-47" fmla="*/ 20134 w 20134"/>
              <a:gd name="connsiteY2-48" fmla="*/ 11054 h 21600"/>
              <a:gd name="connsiteX3-49" fmla="*/ 17392 w 20134"/>
              <a:gd name="connsiteY3-50" fmla="*/ 21600 h 21600"/>
              <a:gd name="connsiteX4-51" fmla="*/ 2742 w 20134"/>
              <a:gd name="connsiteY4-52" fmla="*/ 21600 h 21600"/>
              <a:gd name="connsiteX5-53" fmla="*/ 0 w 20134"/>
              <a:gd name="connsiteY5-54" fmla="*/ 11562 h 21600"/>
              <a:gd name="connsiteX6-55" fmla="*/ 2742 w 20134"/>
              <a:gd name="connsiteY6-56" fmla="*/ 0 h 2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0134" h="21600">
                <a:moveTo>
                  <a:pt x="2742" y="0"/>
                </a:moveTo>
                <a:lnTo>
                  <a:pt x="17392" y="0"/>
                </a:lnTo>
                <a:cubicBezTo>
                  <a:pt x="19311" y="0"/>
                  <a:pt x="20134" y="5089"/>
                  <a:pt x="20134" y="11054"/>
                </a:cubicBezTo>
                <a:cubicBezTo>
                  <a:pt x="20134" y="17019"/>
                  <a:pt x="19311" y="21600"/>
                  <a:pt x="17392" y="21600"/>
                </a:cubicBezTo>
                <a:lnTo>
                  <a:pt x="2742" y="21600"/>
                </a:lnTo>
                <a:cubicBezTo>
                  <a:pt x="823" y="21600"/>
                  <a:pt x="0" y="17527"/>
                  <a:pt x="0" y="11562"/>
                </a:cubicBezTo>
                <a:cubicBezTo>
                  <a:pt x="0" y="5597"/>
                  <a:pt x="823" y="0"/>
                  <a:pt x="27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600" b="1" spc="300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</a:t>
            </a:r>
            <a:r>
              <a:rPr kumimoji="1" lang="zh-CN" sz="2600" b="1" spc="300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必修</a:t>
            </a:r>
            <a:r>
              <a:rPr kumimoji="1" lang="en-US" altLang="zh-CN" sz="2600" b="1" spc="300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327" y="955057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8490" y="880110"/>
            <a:ext cx="107346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易错点　易混淆平抛运动与斜面及曲面相结合问题中位移与速度的方向</a:t>
            </a:r>
          </a:p>
        </p:txBody>
      </p:sp>
      <p:sp>
        <p:nvSpPr>
          <p:cNvPr id="4" name="矩形 3"/>
          <p:cNvSpPr/>
          <p:nvPr/>
        </p:nvSpPr>
        <p:spPr>
          <a:xfrm>
            <a:off x="618492" y="31642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6540" y="309525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刷易错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19125" y="1382395"/>
            <a:ext cx="10734040" cy="7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．如图所示，轰炸机沿水平方向匀速飞行，到达山坡底端正上方时释放一枚炸弹，并垂直击中山坡上的目标A.已知A点高度为h，重力加速度为g，不计空气阻力，则轰炸机的飞行速度为(　　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7600" y="158750"/>
            <a:ext cx="6032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课时2 抛运动的综合应用(平抛运动与斜面、曲面相    </a:t>
            </a:r>
          </a:p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结合问题　追及问题)</a:t>
            </a:r>
          </a:p>
        </p:txBody>
      </p:sp>
      <p:pic>
        <p:nvPicPr>
          <p:cNvPr id="6" name="图片 -2147482521" descr="BX2B-21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330055" y="2120900"/>
            <a:ext cx="1528445" cy="1223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2415540"/>
            <a:ext cx="6170930" cy="74295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68440" y="483642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易错分析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592240" y="4894736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 bldLvl="0" animBg="1"/>
      <p:bldP spid="4" grpId="1" animBg="1"/>
      <p:bldP spid="5" grpId="0"/>
      <p:bldP spid="5" grpId="1"/>
      <p:bldP spid="8" grpId="0"/>
      <p:bldP spid="8" grpId="1"/>
      <p:bldP spid="38" grpId="0"/>
      <p:bldP spid="13" grpId="0" bldLvl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8492" y="3542047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52565" y="350546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刷易错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18490" y="1277620"/>
            <a:ext cx="10734040" cy="233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[河南省实验中学2019高一下月考]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(多选)如图所示，一个半径为R＝0.75 m的半圆柱体放在水平地面上，一小球从圆柱体左端A点正上方的B点水平抛出(小球可视为质点)，恰好从半圆柱体的右上方C点掠过．已知O为半圆柱体侧面半圆的圆心，OC与水平方向夹角为53°，重力加速度g取10 m/s</a:t>
            </a:r>
            <a:r>
              <a:rPr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A．小球从B点运动到C点所用时间为0.3 s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B．小球从B点运动到C点所用时间为0.5 s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C．小球做平抛运动的初速度为4 m/s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D．小球做平抛运动的初速度为6 m/s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7600" y="158750"/>
            <a:ext cx="6032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课时2 抛运动的综合应用(平抛运动与斜面、曲面相    </a:t>
            </a:r>
          </a:p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结合问题　追及问题)</a:t>
            </a:r>
          </a:p>
        </p:txBody>
      </p:sp>
      <p:pic>
        <p:nvPicPr>
          <p:cNvPr id="6" name="图片 -2147482520" descr="19BSTWLZW1-37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228455" y="2363470"/>
            <a:ext cx="1740535" cy="1249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文本框 37"/>
          <p:cNvSpPr txBox="1"/>
          <p:nvPr/>
        </p:nvSpPr>
        <p:spPr>
          <a:xfrm>
            <a:off x="668440" y="4868806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易错分析</a:t>
            </a:r>
          </a:p>
        </p:txBody>
      </p:sp>
      <p:sp>
        <p:nvSpPr>
          <p:cNvPr id="13" name="矩形 12"/>
          <p:cNvSpPr/>
          <p:nvPr/>
        </p:nvSpPr>
        <p:spPr>
          <a:xfrm>
            <a:off x="626747" y="493206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  <p:bldP spid="8" grpId="0"/>
      <p:bldP spid="8" grpId="1"/>
      <p:bldP spid="38" grpId="0"/>
      <p:bldP spid="13" grpId="0" bldLvl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82920" y="950595"/>
            <a:ext cx="11899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dirty="0">
                <a:solidFill>
                  <a:srgbClr val="649226"/>
                </a:solidFill>
                <a:latin typeface="Impact" panose="020B0806030902050204" pitchFamily="34" charset="0"/>
              </a:rPr>
              <a:t>0</a:t>
            </a:r>
            <a:r>
              <a:rPr kumimoji="1" lang="en-US" sz="7200" dirty="0">
                <a:solidFill>
                  <a:srgbClr val="649226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34290" y="3082925"/>
            <a:ext cx="1214628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平抛运动</a:t>
            </a:r>
          </a:p>
          <a:p>
            <a:pPr algn="ctr"/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课时</a:t>
            </a:r>
            <a:r>
              <a:rPr kumimoji="1" lang="en-US" altLang="zh-CN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抛运动的综合应用(平抛运动与斜面、曲面相结合问题　追及问题)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2" y="95061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3402" y="334202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0030" y="328321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79450" y="1262380"/>
            <a:ext cx="1072959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[河北邢台一中2019高一下月考]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如图所示，从倾角为θ的足够长的斜面顶端P以速度v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水平抛出一个小球，落在斜面上的Q点，小球落在斜面上的速度方向与斜面的夹角为α，若把初速度变为kv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A．小球的水平位移和竖直位移之比变为原来的k倍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B．小球在空中的运动时间变为原来的k倍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C．PQ间距一定为原来间距的k倍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D．夹角α将变为原来的k倍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7600" y="158750"/>
            <a:ext cx="6032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课时2 抛运动的综合应用(平抛运动与斜面、曲面相    </a:t>
            </a:r>
          </a:p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结合问题　追及问题)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0245" y="934720"/>
            <a:ext cx="80124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题型1　平抛运动与斜面的结合</a:t>
            </a:r>
          </a:p>
        </p:txBody>
      </p:sp>
      <p:pic>
        <p:nvPicPr>
          <p:cNvPr id="3" name="图片 -2147482531" descr="19BSTWLZW1-33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8439150" y="2022475"/>
            <a:ext cx="2520315" cy="1467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4" grpId="0" bldLvl="0" animBg="1"/>
      <p:bldP spid="4" grpId="1" animBg="1"/>
      <p:bldP spid="5" grpId="0"/>
      <p:bldP spid="5" grpId="1"/>
      <p:bldP spid="8" grpId="0"/>
      <p:bldP spid="8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47156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0030" y="341275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79450" y="970915"/>
            <a:ext cx="1072959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[甘肃兰州第一中学2019高一下月考]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如图所示，小球以速度v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正对倾角为θ的斜面水平抛出，若小球到达斜面的位移最小，则以下说法正确的是(重力加速度为g)(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A．小球在空中的运动时间为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B．小球的水平位移大小为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C．由于不知道抛出点位置，位移大小无法求解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D．小球的竖直位移大小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7600" y="158750"/>
            <a:ext cx="6032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课时2 抛运动的综合应用(平抛运动与斜面、曲面相    </a:t>
            </a:r>
          </a:p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结合问题　追及问题)</a:t>
            </a:r>
          </a:p>
        </p:txBody>
      </p:sp>
      <p:pic>
        <p:nvPicPr>
          <p:cNvPr id="3" name="图片 -2147482530" descr="19BSTWLZW1-34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045575" y="1685290"/>
            <a:ext cx="2000250" cy="1203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580" y="1718945"/>
            <a:ext cx="457200" cy="333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415" y="2035810"/>
            <a:ext cx="390525" cy="3238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585" y="2651760"/>
            <a:ext cx="485775" cy="323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42838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0030" y="336957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17855" y="1133475"/>
            <a:ext cx="10729595" cy="233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[海南文昌中学2019高一下段考]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多选)如图所示，倾角为30°和45°的两斜面下端紧靠在一起，固定在水平面上，将两个小球a和b，从左侧斜面上的A点以不同的初速度水平向右抛出，下落相同高度，a落到左侧的斜面上，b恰好垂直击中右侧斜面，忽略空气阻力，则下列说法正确的是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A．a、b运动的初速度之比为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B．a、b运动的水平位移之比为1∶3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C．a、b击中斜面时的速率之比为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D．若减小初速度，a球落到斜面上时速度方向改变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7600" y="158750"/>
            <a:ext cx="6032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课时2 抛运动的综合应用(平抛运动与斜面、曲面相    </a:t>
            </a:r>
          </a:p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结合问题　追及问题)</a:t>
            </a:r>
          </a:p>
        </p:txBody>
      </p:sp>
      <p:pic>
        <p:nvPicPr>
          <p:cNvPr id="3" name="图片 -2147482528" descr="19BSTWLZW1-35.EPS"/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8700135" y="2388235"/>
            <a:ext cx="2473325" cy="110236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" name="对象 5"/>
          <p:cNvGraphicFramePr/>
          <p:nvPr/>
        </p:nvGraphicFramePr>
        <p:xfrm>
          <a:off x="3694430" y="2183765"/>
          <a:ext cx="711835" cy="325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r:id="rId5" imgW="736600" imgH="355600" progId="Equation.KSEE3">
                  <p:embed/>
                </p:oleObj>
              </mc:Choice>
              <mc:Fallback>
                <p:oleObj r:id="rId5" imgW="736600" imgH="35560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94430" y="2183765"/>
                        <a:ext cx="711835" cy="325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4133850" y="2798445"/>
          <a:ext cx="864235" cy="31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r:id="rId7" imgW="889000" imgH="342900" progId="Equation.KSEE3">
                  <p:embed/>
                </p:oleObj>
              </mc:Choice>
              <mc:Fallback>
                <p:oleObj r:id="rId7" imgW="889000" imgH="34290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3850" y="2798445"/>
                        <a:ext cx="864235" cy="31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2" y="90743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3402" y="360110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0030" y="354229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79450" y="1251585"/>
            <a:ext cx="10729595" cy="233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[福建师大附中2018高一下期中]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(多选)如图，一半球形的坑，其中坑边缘两点M、N刚好与圆心等高．现在M、N两点同时将两个小球以v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的速度沿如图所示的方向水平抛出，发现两球刚好落在坑中同一点Q，已知∠MOQ＝60°，忽略空气阻力．则下列说法正确的是(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A．两球的初速度无论怎样变化，只要落在坑中的同一点，v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＋v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就为定值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B．两球抛出的速度大小之比为1∶3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C．若仅从M点水平抛出小球，改变抛出的速率，小球可能垂直坑壁落入坑中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D．若仅增大v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，则两球可在落在Q点前相遇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7600" y="158750"/>
            <a:ext cx="6032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课时2 抛运动的综合应用(平抛运动与斜面、曲面相    </a:t>
            </a:r>
          </a:p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结合问题　追及问题)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0245" y="891540"/>
            <a:ext cx="80124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题型2　平抛运动与曲面的结合</a:t>
            </a:r>
          </a:p>
        </p:txBody>
      </p:sp>
      <p:pic>
        <p:nvPicPr>
          <p:cNvPr id="3" name="图片 -2147482527" descr="GZBXBX2-22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8987790" y="2022475"/>
            <a:ext cx="1534795" cy="934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4" grpId="0" bldLvl="0" animBg="1"/>
      <p:bldP spid="4" grpId="1" animBg="1"/>
      <p:bldP spid="5" grpId="0"/>
      <p:bldP spid="5" grpId="1"/>
      <p:bldP spid="8" grpId="0"/>
      <p:bldP spid="8" grpId="1"/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409767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0030" y="403886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79450" y="1132840"/>
            <a:ext cx="10729595" cy="233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[河南新野一中2019高一下月考]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如图所示，a、b两小球分别从半圆轨道顶端和斜面顶端以大小相等的初速度v</a:t>
            </a:r>
            <a:r>
              <a:rPr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同时水平抛出，已知半圆轨道的半径与斜面竖直高度相等且在同一竖直面内，斜面底边长是其竖直高度的2倍．若小球b能落到斜面上，下列说法正确的是(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A．a球一定先落在半圆轨道上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B．b球一定先落在斜面上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C．a球可能先落在半圆轨道上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D．a、b不可能同时分别落在半圆轨道和斜面上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7600" y="158750"/>
            <a:ext cx="6032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课时2 抛运动的综合应用(平抛运动与斜面、曲面相    </a:t>
            </a:r>
          </a:p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结合问题　追及问题)</a:t>
            </a:r>
          </a:p>
        </p:txBody>
      </p:sp>
      <p:pic>
        <p:nvPicPr>
          <p:cNvPr id="3" name="图片 -2147482526" descr="BX2-55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8214360" y="2176780"/>
            <a:ext cx="2883535" cy="1102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/>
      <p:bldP spid="5" grpId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2" y="125287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33402" y="362269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0030" y="3563881"/>
            <a:ext cx="2091267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79450" y="1758950"/>
            <a:ext cx="10729595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[吉林省吉林一中2019高一下月考]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如图所示，A、B两小球从相同高度同时水平抛出，经过时间t在空中相遇，若两球的抛出速度都变为原来的2倍，则两球从抛出到相遇经过的时间为(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A．t                B.                         C.                      D.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7600" y="158750"/>
            <a:ext cx="6032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课时2 抛运动的综合应用(平抛运动与斜面、曲面相    </a:t>
            </a:r>
          </a:p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结合问题　追及问题)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0245" y="1236980"/>
            <a:ext cx="80124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22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题型3　平抛运动的追及相遇问题</a:t>
            </a:r>
          </a:p>
        </p:txBody>
      </p:sp>
      <p:pic>
        <p:nvPicPr>
          <p:cNvPr id="3" name="图片 -2147482525" descr="19BSTWLZW1-36.TIF"/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8874760" y="2660650"/>
            <a:ext cx="1682750" cy="94361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" name="对象 5"/>
          <p:cNvGraphicFramePr/>
          <p:nvPr/>
        </p:nvGraphicFramePr>
        <p:xfrm>
          <a:off x="2588260" y="2477770"/>
          <a:ext cx="559435" cy="749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5" imgW="584200" imgH="774065" progId="Equation.KSEE3">
                  <p:embed/>
                </p:oleObj>
              </mc:Choice>
              <mc:Fallback>
                <p:oleObj r:id="rId5" imgW="584200" imgH="774065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8260" y="2477770"/>
                        <a:ext cx="559435" cy="749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4549140" y="2550160"/>
          <a:ext cx="190500" cy="718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r:id="rId7" imgW="215900" imgH="749300" progId="Equation.KSEE3">
                  <p:embed/>
                </p:oleObj>
              </mc:Choice>
              <mc:Fallback>
                <p:oleObj r:id="rId7" imgW="215900" imgH="749300" progId="Equation.KSEE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49140" y="2550160"/>
                        <a:ext cx="190500" cy="718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6292215" y="2519045"/>
          <a:ext cx="190500" cy="718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r:id="rId9" imgW="215900" imgH="749300" progId="Equation.KSEE3">
                  <p:embed/>
                </p:oleObj>
              </mc:Choice>
              <mc:Fallback>
                <p:oleObj r:id="rId9" imgW="215900" imgH="749300" progId="Equation.KSEE3">
                  <p:embed/>
                  <p:pic>
                    <p:nvPicPr>
                      <p:cNvPr id="0" name="图片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2215" y="2519045"/>
                        <a:ext cx="190500" cy="718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4" grpId="0" bldLvl="0" animBg="1"/>
      <p:bldP spid="4" grpId="1" animBg="1"/>
      <p:bldP spid="5" grpId="0"/>
      <p:bldP spid="5" grpId="1"/>
      <p:bldP spid="8" grpId="0"/>
      <p:bldP spid="8" grpId="1"/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3402" y="3687462"/>
            <a:ext cx="84667" cy="313266"/>
          </a:xfrm>
          <a:prstGeom prst="rect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三角形 1"/>
          <p:cNvSpPr/>
          <p:nvPr/>
        </p:nvSpPr>
        <p:spPr>
          <a:xfrm rot="5400000">
            <a:off x="7134599" y="460217"/>
            <a:ext cx="134973" cy="103544"/>
          </a:xfrm>
          <a:prstGeom prst="triangle">
            <a:avLst/>
          </a:prstGeom>
          <a:solidFill>
            <a:srgbClr val="649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内容占位符 9"/>
          <p:cNvSpPr>
            <a:spLocks noGrp="1"/>
          </p:cNvSpPr>
          <p:nvPr/>
        </p:nvSpPr>
        <p:spPr>
          <a:xfrm>
            <a:off x="7253828" y="367788"/>
            <a:ext cx="522424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800" b="1" kern="1200" dirty="0" smtClean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刷基础</a:t>
            </a:r>
          </a:p>
          <a:p>
            <a:endParaRPr lang="zh-CN" altLang="en-US" dirty="0"/>
          </a:p>
        </p:txBody>
      </p:sp>
      <p:sp>
        <p:nvSpPr>
          <p:cNvPr id="8" name="TextBox 5"/>
          <p:cNvSpPr txBox="1"/>
          <p:nvPr/>
        </p:nvSpPr>
        <p:spPr>
          <a:xfrm>
            <a:off x="679450" y="981710"/>
            <a:ext cx="11012805" cy="2335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</a:t>
            </a:r>
            <a:r>
              <a:rPr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[湖北荆门龙泉中学2019高一下月考]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如图所示，倾角θ＝30°的斜面AB，在斜面顶端B向左水平抛出小球1，同时在底端A正上方与B点等高度处C水平向右抛出小球2，小球1、2同时落在P点，P点为斜边AB的中点，则(　　)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A．小球2一定垂直撞在斜面上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B．小球1、2的初速度可以不相等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C．小球1落在P点时速度方向与斜面的夹角为30°</a:t>
            </a:r>
          </a:p>
          <a:p>
            <a:pPr>
              <a:lnSpc>
                <a:spcPts val="25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D．改变小球1的初速度，小球1落在斜面上的速度方向都平行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17600" y="158750"/>
            <a:ext cx="60325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课时2 抛运动的综合应用(平抛运动与斜面、曲面相    </a:t>
            </a:r>
          </a:p>
          <a:p>
            <a:r>
              <a:rPr kumimoji="1" lang="zh-CN" altLang="en-US" sz="2000" b="1" dirty="0">
                <a:solidFill>
                  <a:srgbClr val="6492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结合问题　追及问题)</a:t>
            </a:r>
          </a:p>
        </p:txBody>
      </p:sp>
      <p:pic>
        <p:nvPicPr>
          <p:cNvPr id="3" name="图片 -2147482524" descr="GZBXBX2-23.TIF"/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9255125" y="1811020"/>
            <a:ext cx="2011680" cy="1470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8" grpId="0"/>
      <p:bldP spid="8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Microsoft Office PowerPoint</Application>
  <PresentationFormat>宽屏</PresentationFormat>
  <Paragraphs>85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等线</vt:lpstr>
      <vt:lpstr>等线 Light</vt:lpstr>
      <vt:lpstr>黑体</vt:lpstr>
      <vt:lpstr>楷体</vt:lpstr>
      <vt:lpstr>微软雅黑</vt:lpstr>
      <vt:lpstr>Arial</vt:lpstr>
      <vt:lpstr>Calibri</vt:lpstr>
      <vt:lpstr>Calibri Light</vt:lpstr>
      <vt:lpstr>Impact</vt:lpstr>
      <vt:lpstr>Office 主题​​</vt:lpstr>
      <vt:lpstr>1_Office 主题​​</vt:lpstr>
      <vt:lpstr>2_Office 主题​​</vt:lpstr>
      <vt:lpstr>Office 主题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Archer Cao</cp:lastModifiedBy>
  <cp:revision>91</cp:revision>
  <dcterms:created xsi:type="dcterms:W3CDTF">2019-02-27T09:50:00Z</dcterms:created>
  <dcterms:modified xsi:type="dcterms:W3CDTF">2020-03-06T04:14:57Z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